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6"/>
  </p:notesMasterIdLst>
  <p:handoutMasterIdLst>
    <p:handoutMasterId r:id="rId17"/>
  </p:handoutMasterIdLst>
  <p:sldIdLst>
    <p:sldId id="257" r:id="rId2"/>
    <p:sldId id="267" r:id="rId3"/>
    <p:sldId id="258" r:id="rId4"/>
    <p:sldId id="259" r:id="rId5"/>
    <p:sldId id="260" r:id="rId6"/>
    <p:sldId id="268" r:id="rId7"/>
    <p:sldId id="261" r:id="rId8"/>
    <p:sldId id="270" r:id="rId9"/>
    <p:sldId id="263" r:id="rId10"/>
    <p:sldId id="271" r:id="rId11"/>
    <p:sldId id="269" r:id="rId12"/>
    <p:sldId id="264" r:id="rId13"/>
    <p:sldId id="265" r:id="rId14"/>
    <p:sldId id="266" r:id="rId15"/>
  </p:sldIdLst>
  <p:sldSz cx="12188825" cy="6858000"/>
  <p:notesSz cx="7102475" cy="9388475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67" autoAdjust="0"/>
    <p:restoredTop sz="95226" autoAdjust="0"/>
  </p:normalViewPr>
  <p:slideViewPr>
    <p:cSldViewPr showGuides="1">
      <p:cViewPr varScale="1">
        <p:scale>
          <a:sx n="109" d="100"/>
          <a:sy n="109" d="100"/>
        </p:scale>
        <p:origin x="618" y="102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9" d="100"/>
          <a:sy n="79" d="100"/>
        </p:scale>
        <p:origin x="1644" y="96"/>
      </p:cViewPr>
      <p:guideLst>
        <p:guide orient="horz" pos="2957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8/15/2019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8/15/2019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704850"/>
            <a:ext cx="6254750" cy="3519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69424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1986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469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809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746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339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573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996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33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4944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633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52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796F01-7154-41E0-B48B-A692175753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65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Picture 8" descr="Stacked book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A09E-12D5-4B1D-B8BB-C300B1DDD423}" type="datetime1">
              <a:rPr lang="en-US" smtClean="0"/>
              <a:t>8/15/2019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CA53D-4C84-40AA-983E-A1E818A7FEF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2FCEE-AE66-4EAB-9C04-97F8A56A6354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9377B-053C-438C-8A98-92C419A6701C}" type="datetime1">
              <a:rPr lang="en-US" smtClean="0"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 descr="Stacked book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CEF46-0123-4A75-9835-49DC49D53DE2}" type="datetime1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8"/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6378D-18AE-47D1-B10A-42F623B40082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F6AE8-D704-41F6-B16A-5547B5672AC1}" type="datetime1">
              <a:rPr lang="en-US" smtClean="0"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B9538-6F63-4C0B-916D-ED3F4E0A1B28}" type="datetime1">
              <a:rPr lang="en-US" smtClean="0"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F15BF-7116-4A9E-8022-5A2DC937F971}" type="datetime1">
              <a:rPr lang="en-US" smtClean="0"/>
              <a:t>8/15/2019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B8DC91-5A3B-40CE-8C1D-279A8EF6E008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7C20A-B94A-4E20-B4B2-88A7825AE904}" type="datetime1">
              <a:rPr lang="en-US" smtClean="0"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859468AF-EFCF-4AAD-ACF4-3BA83EC4AF4E}" type="datetime1">
              <a:rPr lang="en-US" smtClean="0"/>
              <a:pPr/>
              <a:t>8/15/2019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Parent Orientation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APC Dayschool</a:t>
            </a:r>
            <a:br>
              <a:rPr lang="en-US" dirty="0"/>
            </a:br>
            <a:r>
              <a:rPr lang="en-US" dirty="0"/>
              <a:t>2019-2020 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Health and Wellness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Wellness Policy</a:t>
            </a:r>
          </a:p>
          <a:p>
            <a:pPr lvl="1"/>
            <a:r>
              <a:rPr lang="en-US" dirty="0"/>
              <a:t>Symptom Free (without medication) for 24 hours</a:t>
            </a:r>
          </a:p>
          <a:p>
            <a:r>
              <a:rPr lang="en-US" dirty="0"/>
              <a:t>Administration of Emergency Medication</a:t>
            </a:r>
          </a:p>
          <a:p>
            <a:pPr lvl="1"/>
            <a:r>
              <a:rPr lang="en-US" dirty="0"/>
              <a:t>Forms required for Epinephrine injections and Inhalers</a:t>
            </a:r>
          </a:p>
          <a:p>
            <a:r>
              <a:rPr lang="en-US" dirty="0"/>
              <a:t>Onset of illness during school day</a:t>
            </a:r>
          </a:p>
          <a:p>
            <a:pPr lvl="1"/>
            <a:r>
              <a:rPr lang="en-US" dirty="0"/>
              <a:t>Please add our phone number to contacts list – 770-751-0033</a:t>
            </a:r>
          </a:p>
        </p:txBody>
      </p:sp>
    </p:spTree>
    <p:extLst>
      <p:ext uri="{BB962C8B-B14F-4D97-AF65-F5344CB8AC3E}">
        <p14:creationId xmlns:p14="http://schemas.microsoft.com/office/powerpoint/2010/main" val="382841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6D572-9DFA-4021-A6DF-4A123D152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Money Matters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1D8CC8-F3A8-41CE-9D5A-A8140B91AA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Tuition Payments are due on the 1</a:t>
            </a:r>
            <a:r>
              <a:rPr lang="en-US" baseline="30000" dirty="0"/>
              <a:t>st</a:t>
            </a:r>
            <a:r>
              <a:rPr lang="en-US" dirty="0"/>
              <a:t> of the month and will be billed on Headmaster account.</a:t>
            </a:r>
          </a:p>
          <a:p>
            <a:pPr lvl="1"/>
            <a:r>
              <a:rPr lang="en-US" dirty="0"/>
              <a:t>Can be paid through Headmaster Online (Checking Draft/Credit Card), your bank’s Online Bill Pay, or in person (Cash/Checks/Money Orders)</a:t>
            </a:r>
          </a:p>
          <a:p>
            <a:pPr lvl="1"/>
            <a:r>
              <a:rPr lang="en-US" dirty="0"/>
              <a:t>Plan in advance for holidays or vacations</a:t>
            </a:r>
          </a:p>
          <a:p>
            <a:pPr lvl="1"/>
            <a:r>
              <a:rPr lang="en-US" dirty="0"/>
              <a:t>Late fees are assessed on the 8</a:t>
            </a:r>
            <a:r>
              <a:rPr lang="en-US" baseline="30000" dirty="0"/>
              <a:t>th</a:t>
            </a:r>
            <a:r>
              <a:rPr lang="en-US" dirty="0"/>
              <a:t> of the month</a:t>
            </a:r>
          </a:p>
          <a:p>
            <a:r>
              <a:rPr lang="en-US" dirty="0"/>
              <a:t>Do not send money through school bags or in car line</a:t>
            </a:r>
          </a:p>
          <a:p>
            <a:r>
              <a:rPr lang="en-US" dirty="0"/>
              <a:t>Tuition Payments are non-refundable and non-transferable</a:t>
            </a:r>
          </a:p>
          <a:p>
            <a:r>
              <a:rPr lang="en-US" dirty="0"/>
              <a:t>Receipts are provided upon request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663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Get Involved!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Parent Organization </a:t>
            </a:r>
          </a:p>
          <a:p>
            <a:pPr lvl="1"/>
            <a:r>
              <a:rPr lang="en-US" dirty="0"/>
              <a:t>Room Parents Needed</a:t>
            </a:r>
          </a:p>
          <a:p>
            <a:pPr lvl="1"/>
            <a:r>
              <a:rPr lang="en-US" dirty="0"/>
              <a:t>School-wide and Classroom-specific Events</a:t>
            </a:r>
          </a:p>
          <a:p>
            <a:pPr lvl="1"/>
            <a:r>
              <a:rPr lang="en-US" dirty="0"/>
              <a:t>Chick Fil A Lunch Option</a:t>
            </a:r>
          </a:p>
          <a:p>
            <a:r>
              <a:rPr lang="en-US" dirty="0"/>
              <a:t>Classroom Specific opportunities will be provided at Meet the Teacher Open House</a:t>
            </a:r>
          </a:p>
        </p:txBody>
      </p:sp>
    </p:spTree>
    <p:extLst>
      <p:ext uri="{BB962C8B-B14F-4D97-AF65-F5344CB8AC3E}">
        <p14:creationId xmlns:p14="http://schemas.microsoft.com/office/powerpoint/2010/main" val="160389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6990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www.APCDayschool.com</a:t>
            </a:r>
          </a:p>
          <a:p>
            <a:r>
              <a:rPr lang="en-US" dirty="0"/>
              <a:t>Curriculum and Policies:</a:t>
            </a:r>
          </a:p>
          <a:p>
            <a:pPr lvl="1"/>
            <a:r>
              <a:rPr lang="en-US" dirty="0"/>
              <a:t>Wendy Curl, Director</a:t>
            </a:r>
          </a:p>
          <a:p>
            <a:pPr lvl="1"/>
            <a:r>
              <a:rPr lang="en-US" dirty="0"/>
              <a:t>wendy@alpharettapres.com</a:t>
            </a:r>
          </a:p>
          <a:p>
            <a:r>
              <a:rPr lang="en-US" dirty="0"/>
              <a:t>Tuition and School Calendar:</a:t>
            </a:r>
          </a:p>
          <a:p>
            <a:pPr lvl="1"/>
            <a:r>
              <a:rPr lang="en-US" dirty="0"/>
              <a:t>Jenny Fettes, Administrative Assistant</a:t>
            </a:r>
          </a:p>
          <a:p>
            <a:pPr lvl="1"/>
            <a:r>
              <a:rPr lang="en-US" dirty="0"/>
              <a:t>jenny@alpharettapres.com</a:t>
            </a:r>
          </a:p>
          <a:p>
            <a:r>
              <a:rPr lang="en-US" dirty="0"/>
              <a:t>Parent Organization:</a:t>
            </a:r>
          </a:p>
          <a:p>
            <a:pPr lvl="1"/>
            <a:r>
              <a:rPr lang="en-US" dirty="0"/>
              <a:t>Molly Hathy</a:t>
            </a:r>
          </a:p>
          <a:p>
            <a:pPr lvl="1"/>
            <a:r>
              <a:rPr lang="en-US" dirty="0" err="1"/>
              <a:t>mollyhathy@</a:t>
            </a:r>
            <a:r>
              <a:rPr lang="en-US" err="1"/>
              <a:t>gmail</a:t>
            </a:r>
            <a:r>
              <a:rPr lang="en-US"/>
              <a:t>.com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72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coming!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3E34A-C117-4207-A088-200DEB4BB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 Parents!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93807-0D3B-4528-98DC-4E0D65631E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Staff Introductions</a:t>
            </a:r>
          </a:p>
          <a:p>
            <a:pPr lvl="1"/>
            <a:r>
              <a:rPr lang="en-US" dirty="0"/>
              <a:t>Wendy Curl, Director</a:t>
            </a:r>
          </a:p>
          <a:p>
            <a:pPr lvl="1"/>
            <a:r>
              <a:rPr lang="en-US" dirty="0"/>
              <a:t>Jenny Fettes, Administrative Assistant</a:t>
            </a:r>
          </a:p>
          <a:p>
            <a:pPr lvl="1"/>
            <a:r>
              <a:rPr lang="en-US" dirty="0"/>
              <a:t>Teaching Staff</a:t>
            </a:r>
          </a:p>
          <a:p>
            <a:pPr lvl="1"/>
            <a:r>
              <a:rPr lang="en-US" dirty="0"/>
              <a:t>Parent Organization</a:t>
            </a:r>
          </a:p>
          <a:p>
            <a:pPr lvl="1"/>
            <a:r>
              <a:rPr lang="en-US" dirty="0"/>
              <a:t>Advisory Board</a:t>
            </a:r>
          </a:p>
        </p:txBody>
      </p:sp>
    </p:spTree>
    <p:extLst>
      <p:ext uri="{BB962C8B-B14F-4D97-AF65-F5344CB8AC3E}">
        <p14:creationId xmlns:p14="http://schemas.microsoft.com/office/powerpoint/2010/main" val="40465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Week of School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Meet the Teacher Open House &amp; School Supply Drop-off</a:t>
            </a:r>
          </a:p>
          <a:p>
            <a:pPr lvl="1"/>
            <a:r>
              <a:rPr lang="en-US" dirty="0"/>
              <a:t>Friday, August 16 for all classes</a:t>
            </a:r>
          </a:p>
          <a:p>
            <a:pPr lvl="1"/>
            <a:r>
              <a:rPr lang="en-US" dirty="0"/>
              <a:t>Teachers communicated specific time</a:t>
            </a:r>
          </a:p>
          <a:p>
            <a:pPr lvl="1"/>
            <a:r>
              <a:rPr lang="en-US" dirty="0"/>
              <a:t>Bring in remaining forms and confirm contact information</a:t>
            </a:r>
          </a:p>
          <a:p>
            <a:r>
              <a:rPr lang="en-US" dirty="0"/>
              <a:t>First Day of School</a:t>
            </a:r>
          </a:p>
          <a:p>
            <a:pPr lvl="1"/>
            <a:r>
              <a:rPr lang="en-US" dirty="0"/>
              <a:t>Monday, August 19 for M/W, M-Th and M-F classes</a:t>
            </a:r>
          </a:p>
          <a:p>
            <a:pPr lvl="1"/>
            <a:r>
              <a:rPr lang="en-US" dirty="0"/>
              <a:t>Tuesday, August 20 for T/Th and T/Th/F classes</a:t>
            </a:r>
          </a:p>
          <a:p>
            <a:r>
              <a:rPr lang="en-US" dirty="0"/>
              <a:t>New! Gradual Entry for our Toddlers and 2’s classes</a:t>
            </a:r>
          </a:p>
          <a:p>
            <a:pPr lvl="1"/>
            <a:r>
              <a:rPr lang="en-US" dirty="0"/>
              <a:t>Classes end at 12 p.m. for our Parents’ Morning Out students</a:t>
            </a: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APC </a:t>
            </a:r>
            <a:r>
              <a:rPr lang="en-US" dirty="0" err="1"/>
              <a:t>Dayschool’s</a:t>
            </a:r>
            <a:r>
              <a:rPr lang="en-US" dirty="0"/>
              <a:t> Philosophy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Safe and loving environment for all students to encourage their emotional, social, physical, cognitive and spiritual growth.</a:t>
            </a:r>
          </a:p>
          <a:p>
            <a:r>
              <a:rPr lang="en-US" dirty="0"/>
              <a:t>Balance of teacher-directed and child-initiated activities that encourage thinking, reasoning and communication.</a:t>
            </a:r>
          </a:p>
          <a:p>
            <a:r>
              <a:rPr lang="en-US" dirty="0"/>
              <a:t>Music, science, and chapel enrich everyday activities.</a:t>
            </a:r>
          </a:p>
          <a:p>
            <a:r>
              <a:rPr lang="en-US" dirty="0"/>
              <a:t>Optional afterschool opportunities for our preschool students.</a:t>
            </a:r>
          </a:p>
        </p:txBody>
      </p:sp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Classroom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to wear - includes appropriate shoes and outerwear</a:t>
            </a:r>
          </a:p>
          <a:p>
            <a:r>
              <a:rPr lang="en-US" dirty="0"/>
              <a:t>What to bring everyday</a:t>
            </a:r>
          </a:p>
          <a:p>
            <a:pPr lvl="1"/>
            <a:r>
              <a:rPr lang="en-US" dirty="0"/>
              <a:t>Healthy lunch</a:t>
            </a:r>
          </a:p>
          <a:p>
            <a:pPr lvl="1"/>
            <a:r>
              <a:rPr lang="en-US" dirty="0"/>
              <a:t>Water Bottle</a:t>
            </a:r>
          </a:p>
          <a:p>
            <a:pPr lvl="1"/>
            <a:r>
              <a:rPr lang="en-US" dirty="0"/>
              <a:t>Separate Snack</a:t>
            </a:r>
          </a:p>
          <a:p>
            <a:pPr lvl="1"/>
            <a:r>
              <a:rPr lang="en-US" dirty="0"/>
              <a:t>Change of clothes</a:t>
            </a:r>
          </a:p>
          <a:p>
            <a:pPr lvl="1"/>
            <a:r>
              <a:rPr lang="en-US" dirty="0"/>
              <a:t>Diapers (PMO students)</a:t>
            </a:r>
          </a:p>
          <a:p>
            <a:r>
              <a:rPr lang="en-US" dirty="0"/>
              <a:t>What </a:t>
            </a:r>
            <a:r>
              <a:rPr lang="en-US" u="sng" dirty="0"/>
              <a:t>not</a:t>
            </a:r>
            <a:r>
              <a:rPr lang="en-US" dirty="0"/>
              <a:t> to bring</a:t>
            </a:r>
          </a:p>
          <a:p>
            <a:pPr lvl="1"/>
            <a:r>
              <a:rPr lang="en-US" dirty="0"/>
              <a:t>Lollipops, balloons, pets, and toys from home</a:t>
            </a:r>
          </a:p>
        </p:txBody>
      </p:sp>
    </p:spTree>
    <p:extLst>
      <p:ext uri="{BB962C8B-B14F-4D97-AF65-F5344CB8AC3E}">
        <p14:creationId xmlns:p14="http://schemas.microsoft.com/office/powerpoint/2010/main" val="603293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62735-1F77-474B-84A6-EBD6249D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Events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DBB31-39B5-42A5-828A-83C3906236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School-wide holidays and celebrations</a:t>
            </a:r>
          </a:p>
          <a:p>
            <a:pPr lvl="1"/>
            <a:r>
              <a:rPr lang="en-US" dirty="0"/>
              <a:t>Grandparent Breakfast (New!), Date with Dads and Moments with Moms</a:t>
            </a:r>
          </a:p>
          <a:p>
            <a:pPr lvl="1"/>
            <a:r>
              <a:rPr lang="en-US" dirty="0"/>
              <a:t>Halloween Parade, Thanksgiving Feast and Christmas Program</a:t>
            </a:r>
          </a:p>
          <a:p>
            <a:pPr lvl="1"/>
            <a:r>
              <a:rPr lang="en-US" dirty="0"/>
              <a:t>Book Fair, Tiny Town, Field Day and More!</a:t>
            </a:r>
          </a:p>
          <a:p>
            <a:r>
              <a:rPr lang="en-US" dirty="0"/>
              <a:t>Classroom-specific events</a:t>
            </a:r>
          </a:p>
          <a:p>
            <a:pPr lvl="1"/>
            <a:r>
              <a:rPr lang="en-US" dirty="0"/>
              <a:t>Birthdays</a:t>
            </a:r>
          </a:p>
          <a:p>
            <a:pPr lvl="1"/>
            <a:r>
              <a:rPr lang="en-US" dirty="0"/>
              <a:t>Mystery Reader</a:t>
            </a:r>
          </a:p>
          <a:p>
            <a:pPr lvl="1"/>
            <a:r>
              <a:rPr lang="en-US" dirty="0"/>
              <a:t>Holiday Parties</a:t>
            </a:r>
          </a:p>
        </p:txBody>
      </p:sp>
    </p:spTree>
    <p:extLst>
      <p:ext uri="{BB962C8B-B14F-4D97-AF65-F5344CB8AC3E}">
        <p14:creationId xmlns:p14="http://schemas.microsoft.com/office/powerpoint/2010/main" val="200903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Communications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Monthly Director’s Notes</a:t>
            </a:r>
          </a:p>
          <a:p>
            <a:r>
              <a:rPr lang="en-US" dirty="0"/>
              <a:t>Classroom Newsletter</a:t>
            </a:r>
          </a:p>
          <a:p>
            <a:r>
              <a:rPr lang="en-US" dirty="0"/>
              <a:t>Like us on Facebook!  </a:t>
            </a:r>
          </a:p>
          <a:p>
            <a:pPr lvl="1"/>
            <a:r>
              <a:rPr lang="en-US" dirty="0"/>
              <a:t>@</a:t>
            </a:r>
            <a:r>
              <a:rPr lang="en-US" dirty="0" err="1"/>
              <a:t>APCDayschool</a:t>
            </a:r>
            <a:endParaRPr lang="en-US" dirty="0"/>
          </a:p>
          <a:p>
            <a:r>
              <a:rPr lang="en-US" dirty="0"/>
              <a:t>Sign up for Remind101</a:t>
            </a:r>
          </a:p>
          <a:p>
            <a:pPr lvl="1"/>
            <a:r>
              <a:rPr lang="en-US" dirty="0"/>
              <a:t>Text @180apc to 81010</a:t>
            </a:r>
          </a:p>
          <a:p>
            <a:pPr marL="304747" lvl="1">
              <a:spcBef>
                <a:spcPts val="1866"/>
              </a:spcBef>
              <a:buFont typeface="Arial" pitchFamily="34" charset="0"/>
              <a:buChar char="•"/>
            </a:pPr>
            <a:r>
              <a:rPr lang="en-US" sz="2400" dirty="0"/>
              <a:t>Email address changes can be made on Headmaster Online or at the Front Desk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9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Arrival and Dismissal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Staff will be ready to welcome children at 8:55 a.m.</a:t>
            </a:r>
          </a:p>
          <a:p>
            <a:r>
              <a:rPr lang="en-US" dirty="0"/>
              <a:t>Morning Car Line</a:t>
            </a:r>
          </a:p>
          <a:p>
            <a:pPr lvl="1"/>
            <a:r>
              <a:rPr lang="en-US" dirty="0"/>
              <a:t>Available on the first day of school for 3’s and 4’s classes</a:t>
            </a:r>
          </a:p>
          <a:p>
            <a:pPr lvl="1"/>
            <a:r>
              <a:rPr lang="en-US" dirty="0"/>
              <a:t>Car line ends at 9:10 a.m.</a:t>
            </a:r>
          </a:p>
          <a:p>
            <a:r>
              <a:rPr lang="en-US" dirty="0"/>
              <a:t>All parents pick up inside at 1 p.m.</a:t>
            </a:r>
          </a:p>
          <a:p>
            <a:r>
              <a:rPr lang="en-US" dirty="0"/>
              <a:t>Parents are considered tardy at 1:05 p.m.</a:t>
            </a:r>
          </a:p>
          <a:p>
            <a:pPr lvl="1"/>
            <a:r>
              <a:rPr lang="en-US" dirty="0"/>
              <a:t>Late pick up fee will be charged to family account</a:t>
            </a:r>
          </a:p>
          <a:p>
            <a:r>
              <a:rPr lang="en-US" dirty="0"/>
              <a:t>Parents can designate friends and family in writing as additional pick-up contacts</a:t>
            </a:r>
          </a:p>
        </p:txBody>
      </p:sp>
    </p:spTree>
    <p:extLst>
      <p:ext uri="{BB962C8B-B14F-4D97-AF65-F5344CB8AC3E}">
        <p14:creationId xmlns:p14="http://schemas.microsoft.com/office/powerpoint/2010/main" val="391896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School Policies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Inclement Weather Policy</a:t>
            </a:r>
          </a:p>
          <a:p>
            <a:pPr lvl="1"/>
            <a:r>
              <a:rPr lang="en-US" dirty="0"/>
              <a:t>School delays/cancellations follow Fulton County Schools </a:t>
            </a:r>
          </a:p>
          <a:p>
            <a:r>
              <a:rPr lang="en-US" dirty="0"/>
              <a:t>Biting Policy</a:t>
            </a:r>
          </a:p>
          <a:p>
            <a:r>
              <a:rPr lang="en-US" dirty="0"/>
              <a:t>Potty Policy</a:t>
            </a:r>
          </a:p>
          <a:p>
            <a:r>
              <a:rPr lang="en-US" dirty="0"/>
              <a:t>Safety Policy</a:t>
            </a:r>
          </a:p>
          <a:p>
            <a:pPr lvl="1"/>
            <a:r>
              <a:rPr lang="en-US" dirty="0"/>
              <a:t>Visitors are welcome!  </a:t>
            </a:r>
          </a:p>
          <a:p>
            <a:pPr lvl="1"/>
            <a:r>
              <a:rPr lang="en-US" dirty="0"/>
              <a:t>Please use “Ring” and sign in.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22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lass open house present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Classroom open house presentation.potx" id="{AB7D8AB0-4323-4322-AB21-8CB398DB9E96}" vid="{5BFEA1FF-C39F-48A2-B239-4B55565FC3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Classroom open house presentation</Template>
  <TotalTime>176</TotalTime>
  <Words>631</Words>
  <Application>Microsoft Office PowerPoint</Application>
  <PresentationFormat>Custom</PresentationFormat>
  <Paragraphs>115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Century Gothic</vt:lpstr>
      <vt:lpstr>Class open house presentation</vt:lpstr>
      <vt:lpstr>Parent Orientation</vt:lpstr>
      <vt:lpstr>Welcome Parents!</vt:lpstr>
      <vt:lpstr>First Week of School</vt:lpstr>
      <vt:lpstr>APC Dayschool’s Philosophy</vt:lpstr>
      <vt:lpstr>Classroom Information</vt:lpstr>
      <vt:lpstr>Special Events</vt:lpstr>
      <vt:lpstr>School Communications</vt:lpstr>
      <vt:lpstr>Arrival and Dismissal</vt:lpstr>
      <vt:lpstr>School Policies</vt:lpstr>
      <vt:lpstr>Health and Wellness</vt:lpstr>
      <vt:lpstr>Money Matters</vt:lpstr>
      <vt:lpstr>Get Involved!</vt:lpstr>
      <vt:lpstr>Questions?</vt:lpstr>
      <vt:lpstr>Thank you for coming!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Parent Orientation</dc:title>
  <dc:creator>Fettes, Luis F</dc:creator>
  <cp:lastModifiedBy>Jenny Fettes</cp:lastModifiedBy>
  <cp:revision>22</cp:revision>
  <cp:lastPrinted>2019-08-15T15:51:02Z</cp:lastPrinted>
  <dcterms:created xsi:type="dcterms:W3CDTF">2019-07-16T18:42:49Z</dcterms:created>
  <dcterms:modified xsi:type="dcterms:W3CDTF">2019-08-15T16:09:23Z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74062800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